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3" r:id="rId8"/>
    <p:sldId id="264" r:id="rId9"/>
    <p:sldId id="262"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120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8E94865-F984-47EF-AF1E-F2F85D090DF2}" type="datetimeFigureOut">
              <a:rPr lang="en-US" smtClean="0"/>
              <a:pPr/>
              <a:t>4/8/2013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A5C72D1-FAE3-42DB-9875-9179E2EC8750}"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A5C72D1-FAE3-42DB-9875-9179E2EC8750}"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A5C72D1-FAE3-42DB-9875-9179E2EC8750}"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A5C72D1-FAE3-42DB-9875-9179E2EC8750}"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A5C72D1-FAE3-42DB-9875-9179E2EC8750}"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A5C72D1-FAE3-42DB-9875-9179E2EC8750}"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A5C72D1-FAE3-42DB-9875-9179E2EC875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A5C72D1-FAE3-42DB-9875-9179E2EC8750}"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8E94865-F984-47EF-AF1E-F2F85D090DF2}" type="datetimeFigureOut">
              <a:rPr lang="en-US" smtClean="0"/>
              <a:pPr/>
              <a:t>4/8/2013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CA5C72D1-FAE3-42DB-9875-9179E2EC8750}"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68E94865-F984-47EF-AF1E-F2F85D090DF2}" type="datetimeFigureOut">
              <a:rPr lang="en-US" smtClean="0"/>
              <a:pPr/>
              <a:t>4/8/2013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A5C72D1-FAE3-42DB-9875-9179E2EC8750}"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8E94865-F984-47EF-AF1E-F2F85D090DF2}" type="datetimeFigureOut">
              <a:rPr lang="en-US" smtClean="0"/>
              <a:pPr/>
              <a:t>4/8/2013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A5C72D1-FAE3-42DB-9875-9179E2EC8750}"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68E94865-F984-47EF-AF1E-F2F85D090DF2}" type="datetimeFigureOut">
              <a:rPr lang="en-US" smtClean="0"/>
              <a:pPr/>
              <a:t>4/8/2013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A5C72D1-FAE3-42DB-9875-9179E2EC8750}"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legacy.hcps.org/exchweb/bin/redir.asp?URL=http://www.hcps.org/departments/docs/technology/technologyplan.pdf" TargetMode="External"/><Relationship Id="rId2" Type="http://schemas.openxmlformats.org/officeDocument/2006/relationships/hyperlink" Target="http://www.hcps.org/departments/docs/technology/technologyplan.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wmf"/><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www.hcps.org/departments/docs/technology/technologyplan.pdf" TargetMode="Externa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AUP</a:t>
            </a:r>
            <a:endParaRPr lang="en-US" dirty="0"/>
          </a:p>
        </p:txBody>
      </p:sp>
      <p:sp>
        <p:nvSpPr>
          <p:cNvPr id="3" name="Subtitle 2"/>
          <p:cNvSpPr>
            <a:spLocks noGrp="1"/>
          </p:cNvSpPr>
          <p:nvPr>
            <p:ph type="subTitle" idx="1"/>
          </p:nvPr>
        </p:nvSpPr>
        <p:spPr/>
        <p:txBody>
          <a:bodyPr/>
          <a:lstStyle/>
          <a:p>
            <a:pPr algn="ctr"/>
            <a:r>
              <a:rPr lang="en-US" dirty="0" smtClean="0"/>
              <a:t>By: Christina Anderson</a:t>
            </a:r>
          </a:p>
          <a:p>
            <a:pPr algn="ctr"/>
            <a:r>
              <a:rPr lang="en-US" dirty="0" smtClean="0"/>
              <a:t>EDTC 630</a:t>
            </a:r>
            <a:endParaRPr lang="en-US" dirty="0"/>
          </a:p>
        </p:txBody>
      </p:sp>
      <p:pic>
        <p:nvPicPr>
          <p:cNvPr id="8194" name="Picture 2" descr="C:\Users\Christina\AppData\Local\Microsoft\Windows\Temporary Internet Files\Content.IE5\CIGNHHTO\MP900387282[1].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248400" y="444754"/>
            <a:ext cx="2456916" cy="1752600"/>
          </a:xfrm>
          <a:prstGeom prst="rect">
            <a:avLst/>
          </a:prstGeom>
          <a:noFill/>
          <a:extLst>
            <a:ext uri="{909E8E84-426E-40DD-AFC4-6F175D3DCCD1}">
              <a14:hiddenFill xmlns="" xmlns:a14="http://schemas.microsoft.com/office/drawing/2010/main">
                <a:solidFill>
                  <a:srgbClr val="FFFFFF"/>
                </a:solidFill>
              </a14:hiddenFill>
            </a:ext>
          </a:extLst>
        </p:spPr>
      </p:pic>
      <p:pic>
        <p:nvPicPr>
          <p:cNvPr id="8195" name="Picture 3" descr="C:\Users\Christina\AppData\Local\Microsoft\Windows\Temporary Internet Files\Content.IE5\00M68BA4\MP900390562[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45541" y="321461"/>
            <a:ext cx="2609661" cy="1861558"/>
          </a:xfrm>
          <a:prstGeom prst="rect">
            <a:avLst/>
          </a:prstGeom>
          <a:noFill/>
          <a:extLst>
            <a:ext uri="{909E8E84-426E-40DD-AFC4-6F175D3DCCD1}">
              <a14:hiddenFill xmlns="" xmlns:a14="http://schemas.microsoft.com/office/drawing/2010/main">
                <a:solidFill>
                  <a:srgbClr val="FFFFFF"/>
                </a:solidFill>
              </a14:hiddenFill>
            </a:ext>
          </a:extLst>
        </p:spPr>
      </p:pic>
      <p:pic>
        <p:nvPicPr>
          <p:cNvPr id="8196" name="Picture 4" descr="C:\Users\Christina\AppData\Local\Microsoft\Windows\Temporary Internet Files\Content.IE5\AKCVGBS2\MP900448555[1].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6400800" y="3124200"/>
            <a:ext cx="2711597" cy="1981199"/>
          </a:xfrm>
          <a:prstGeom prst="rect">
            <a:avLst/>
          </a:prstGeom>
          <a:noFill/>
          <a:extLst>
            <a:ext uri="{909E8E84-426E-40DD-AFC4-6F175D3DCCD1}">
              <a14:hiddenFill xmlns="" xmlns:a14="http://schemas.microsoft.com/office/drawing/2010/main">
                <a:solidFill>
                  <a:srgbClr val="FFFFFF"/>
                </a:solidFill>
              </a14:hiddenFill>
            </a:ext>
          </a:extLst>
        </p:spPr>
      </p:pic>
      <p:pic>
        <p:nvPicPr>
          <p:cNvPr id="8198" name="Picture 6" descr="C:\Users\Christina\AppData\Local\Microsoft\Windows\Temporary Internet Files\Content.IE5\AKCVGBS2\MP900433153[1].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457200" y="3441699"/>
            <a:ext cx="2019300" cy="13462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7427"/>
    </mc:Choice>
    <mc:Fallback>
      <p:transition spd="slow" advTm="742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Transmitting profane, obscene, pornographic, or other related inappropriate material that would violate the Hate/Bias Policy</a:t>
            </a:r>
          </a:p>
          <a:p>
            <a:r>
              <a:rPr lang="en-US" dirty="0" smtClean="0"/>
              <a:t>Transmitting any threatening material</a:t>
            </a:r>
          </a:p>
          <a:p>
            <a:r>
              <a:rPr lang="en-US" dirty="0" smtClean="0"/>
              <a:t>Creating, transmitting, or introducing computer viruses</a:t>
            </a:r>
          </a:p>
          <a:p>
            <a:r>
              <a:rPr lang="en-US" dirty="0" smtClean="0"/>
              <a:t>Using the technology to incur unauthorized financial obligation to the school system by purchasing products/services over the Internet </a:t>
            </a:r>
          </a:p>
          <a:p>
            <a:pPr marL="109728" indent="0">
              <a:buNone/>
            </a:pPr>
            <a:endParaRPr lang="en-US" dirty="0"/>
          </a:p>
        </p:txBody>
      </p:sp>
      <p:sp>
        <p:nvSpPr>
          <p:cNvPr id="3" name="Title 2"/>
          <p:cNvSpPr>
            <a:spLocks noGrp="1"/>
          </p:cNvSpPr>
          <p:nvPr>
            <p:ph type="title"/>
          </p:nvPr>
        </p:nvSpPr>
        <p:spPr/>
        <p:txBody>
          <a:bodyPr/>
          <a:lstStyle/>
          <a:p>
            <a:pPr algn="ctr"/>
            <a:r>
              <a:rPr lang="en-US" dirty="0" smtClean="0"/>
              <a:t>Teacher Unacceptable Uses</a:t>
            </a:r>
            <a:endParaRPr lang="en-US" dirty="0"/>
          </a:p>
        </p:txBody>
      </p:sp>
      <p:pic>
        <p:nvPicPr>
          <p:cNvPr id="6151" name="Picture 7"/>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077200" y="381000"/>
            <a:ext cx="933450" cy="9509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820172044"/>
      </p:ext>
    </p:extLst>
  </p:cSld>
  <p:clrMapOvr>
    <a:masterClrMapping/>
  </p:clrMapOvr>
  <mc:AlternateContent xmlns:mc="http://schemas.openxmlformats.org/markup-compatibility/2006">
    <mc:Choice xmlns="" xmlns:p14="http://schemas.microsoft.com/office/powerpoint/2010/main" Requires="p14">
      <p:transition spd="slow" p14:dur="2000" advTm="34428"/>
    </mc:Choice>
    <mc:Fallback>
      <p:transition spd="slow" advTm="34428"/>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lnSpcReduction="10000"/>
          </a:bodyPr>
          <a:lstStyle/>
          <a:p>
            <a:r>
              <a:rPr lang="en-US" dirty="0" smtClean="0"/>
              <a:t>Accessing and exchanging of information to promote research and instruction for educational purposes only</a:t>
            </a:r>
          </a:p>
          <a:p>
            <a:r>
              <a:rPr lang="en-US" dirty="0" smtClean="0"/>
              <a:t>Showing respect and taking care of equipment</a:t>
            </a:r>
          </a:p>
          <a:p>
            <a:r>
              <a:rPr lang="en-US" dirty="0" smtClean="0"/>
              <a:t>Practicing responsible, ethical, and legal behavior, including observing the copyright laws</a:t>
            </a:r>
          </a:p>
          <a:p>
            <a:r>
              <a:rPr lang="en-US" dirty="0" smtClean="0"/>
              <a:t>Being polite and using appropriate language</a:t>
            </a:r>
          </a:p>
          <a:p>
            <a:r>
              <a:rPr lang="en-US" dirty="0" smtClean="0"/>
              <a:t>Monitoring time online in consideration of others</a:t>
            </a:r>
          </a:p>
          <a:p>
            <a:endParaRPr lang="en-US" dirty="0"/>
          </a:p>
        </p:txBody>
      </p:sp>
      <p:sp>
        <p:nvSpPr>
          <p:cNvPr id="5" name="Title 4"/>
          <p:cNvSpPr>
            <a:spLocks noGrp="1"/>
          </p:cNvSpPr>
          <p:nvPr>
            <p:ph type="title"/>
          </p:nvPr>
        </p:nvSpPr>
        <p:spPr/>
        <p:txBody>
          <a:bodyPr/>
          <a:lstStyle/>
          <a:p>
            <a:pPr algn="ctr"/>
            <a:r>
              <a:rPr lang="en-US" dirty="0" smtClean="0"/>
              <a:t>Student Acceptable Uses</a:t>
            </a:r>
            <a:endParaRPr lang="en-US" dirty="0"/>
          </a:p>
        </p:txBody>
      </p:sp>
      <p:pic>
        <p:nvPicPr>
          <p:cNvPr id="12291" name="Picture 3" descr="C:\Users\Christina\AppData\Local\Microsoft\Windows\Temporary Internet Files\Content.IE5\00M68BA4\MC900311556[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924800" y="381000"/>
            <a:ext cx="787354" cy="84185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40420811"/>
      </p:ext>
    </p:extLst>
  </p:cSld>
  <p:clrMapOvr>
    <a:masterClrMapping/>
  </p:clrMapOvr>
  <mc:AlternateContent xmlns:mc="http://schemas.openxmlformats.org/markup-compatibility/2006">
    <mc:Choice xmlns="" xmlns:p14="http://schemas.microsoft.com/office/powerpoint/2010/main" Requires="p14">
      <p:transition spd="slow" p14:dur="2000" advTm="35316"/>
    </mc:Choice>
    <mc:Fallback>
      <p:transition spd="slow" advTm="35316"/>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ctr">
              <a:buNone/>
            </a:pPr>
            <a:r>
              <a:rPr lang="en-US" i="1" dirty="0" smtClean="0"/>
              <a:t>They are the same as the teacher ones, but here are the additional ones for students. </a:t>
            </a:r>
          </a:p>
          <a:p>
            <a:r>
              <a:rPr lang="en-US" dirty="0" smtClean="0"/>
              <a:t>Revealing personal information, address,  home phone numbers</a:t>
            </a:r>
          </a:p>
          <a:p>
            <a:r>
              <a:rPr lang="en-US" dirty="0" smtClean="0"/>
              <a:t>Accessing chat rooms or messaging applications</a:t>
            </a:r>
          </a:p>
          <a:p>
            <a:r>
              <a:rPr lang="en-US" dirty="0" smtClean="0"/>
              <a:t>To acquire term papers or any other prepared projects or reports</a:t>
            </a:r>
          </a:p>
          <a:p>
            <a:r>
              <a:rPr lang="en-US" dirty="0" smtClean="0"/>
              <a:t>Scanning in student’s own image or the image of other students</a:t>
            </a:r>
          </a:p>
          <a:p>
            <a:endParaRPr lang="en-US" dirty="0" smtClean="0"/>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dirty="0" smtClean="0"/>
              <a:t>Student Unacceptable Uses</a:t>
            </a:r>
            <a:endParaRPr lang="en-US" dirty="0"/>
          </a:p>
        </p:txBody>
      </p:sp>
      <p:pic>
        <p:nvPicPr>
          <p:cNvPr id="7172" name="Picture 4"/>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077200" y="386657"/>
            <a:ext cx="933450" cy="9445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963509460"/>
      </p:ext>
    </p:extLst>
  </p:cSld>
  <p:clrMapOvr>
    <a:masterClrMapping/>
  </p:clrMapOvr>
  <mc:AlternateContent xmlns:mc="http://schemas.openxmlformats.org/markup-compatibility/2006">
    <mc:Choice xmlns="" xmlns:p14="http://schemas.microsoft.com/office/powerpoint/2010/main" Requires="p14">
      <p:transition spd="slow" p14:dur="2000" advTm="35437"/>
    </mc:Choice>
    <mc:Fallback>
      <p:transition spd="slow" advTm="35437"/>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 Have a conversation with your students about what the AUP is and the consequences of not following the AUP</a:t>
            </a:r>
          </a:p>
          <a:p>
            <a:endParaRPr lang="en-US" dirty="0" smtClean="0"/>
          </a:p>
          <a:p>
            <a:r>
              <a:rPr lang="en-US" dirty="0" smtClean="0"/>
              <a:t>Always monitor students when they are using the Internet </a:t>
            </a:r>
          </a:p>
          <a:p>
            <a:endParaRPr lang="en-US" dirty="0" smtClean="0"/>
          </a:p>
          <a:p>
            <a:r>
              <a:rPr lang="en-US" dirty="0" smtClean="0"/>
              <a:t>Educate your students about Internet safety and rules about using the Internet</a:t>
            </a:r>
          </a:p>
          <a:p>
            <a:endParaRPr lang="en-US" dirty="0" smtClean="0"/>
          </a:p>
          <a:p>
            <a:r>
              <a:rPr lang="en-US" dirty="0" smtClean="0"/>
              <a:t>Teach students the copyright laws and how to cite any sources they use</a:t>
            </a:r>
          </a:p>
          <a:p>
            <a:endParaRPr lang="en-US" dirty="0" smtClean="0"/>
          </a:p>
          <a:p>
            <a:r>
              <a:rPr lang="en-US" dirty="0" smtClean="0"/>
              <a:t>Review any websites in advance before using them with your students to make sure they are appropriate</a:t>
            </a:r>
          </a:p>
          <a:p>
            <a:endParaRPr lang="en-US" dirty="0" smtClean="0"/>
          </a:p>
          <a:p>
            <a:endParaRPr lang="en-US" dirty="0"/>
          </a:p>
        </p:txBody>
      </p:sp>
      <p:sp>
        <p:nvSpPr>
          <p:cNvPr id="3" name="Title 2"/>
          <p:cNvSpPr>
            <a:spLocks noGrp="1"/>
          </p:cNvSpPr>
          <p:nvPr>
            <p:ph type="title"/>
          </p:nvPr>
        </p:nvSpPr>
        <p:spPr/>
        <p:txBody>
          <a:bodyPr>
            <a:normAutofit fontScale="90000"/>
          </a:bodyPr>
          <a:lstStyle/>
          <a:p>
            <a:pPr algn="ctr"/>
            <a:r>
              <a:rPr lang="en-US" dirty="0" smtClean="0"/>
              <a:t>Tips for implementing student AUP in your classroom</a:t>
            </a:r>
            <a:endParaRPr lang="en-US" dirty="0"/>
          </a:p>
        </p:txBody>
      </p:sp>
      <p:pic>
        <p:nvPicPr>
          <p:cNvPr id="10243" name="Picture 3" descr="C:\Users\Christina\AppData\Local\Microsoft\Windows\Temporary Internet Files\Content.IE5\00M68BA4\MP900439364[1].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flipH="1">
            <a:off x="6705600" y="5230075"/>
            <a:ext cx="2438400" cy="1627923"/>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2617671759"/>
      </p:ext>
    </p:extLst>
  </p:cSld>
  <p:clrMapOvr>
    <a:masterClrMapping/>
  </p:clrMapOvr>
  <mc:AlternateContent xmlns:mc="http://schemas.openxmlformats.org/markup-compatibility/2006">
    <mc:Choice xmlns="" xmlns:p14="http://schemas.microsoft.com/office/powerpoint/2010/main" Requires="p14">
      <p:transition spd="slow" p14:dur="2000" advTm="46375"/>
    </mc:Choice>
    <mc:Fallback>
      <p:transition spd="slow" advTm="46375"/>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All technologies must be used for only work related activities (phone, Internet)</a:t>
            </a:r>
          </a:p>
          <a:p>
            <a:r>
              <a:rPr lang="en-US" dirty="0" smtClean="0"/>
              <a:t>Never share passwords. Keep passwords in a safe place</a:t>
            </a:r>
          </a:p>
          <a:p>
            <a:r>
              <a:rPr lang="en-US" dirty="0" smtClean="0"/>
              <a:t>Emails must be work related and do not use personal email at work</a:t>
            </a:r>
          </a:p>
          <a:p>
            <a:r>
              <a:rPr lang="en-US" dirty="0" smtClean="0"/>
              <a:t>Keep all personal information private (phone numbers, address)</a:t>
            </a:r>
          </a:p>
          <a:p>
            <a:pPr lvl="0">
              <a:buClr>
                <a:srgbClr val="2DA2BF"/>
              </a:buClr>
            </a:pPr>
            <a:r>
              <a:rPr lang="en-US" dirty="0">
                <a:solidFill>
                  <a:prstClr val="black"/>
                </a:solidFill>
              </a:rPr>
              <a:t>Follow all copyright </a:t>
            </a:r>
            <a:r>
              <a:rPr lang="en-US" dirty="0" smtClean="0">
                <a:solidFill>
                  <a:prstClr val="black"/>
                </a:solidFill>
              </a:rPr>
              <a:t>laws</a:t>
            </a:r>
          </a:p>
          <a:p>
            <a:pPr lvl="0">
              <a:buClr>
                <a:srgbClr val="2DA2BF"/>
              </a:buClr>
            </a:pPr>
            <a:r>
              <a:rPr lang="en-US" dirty="0" smtClean="0">
                <a:solidFill>
                  <a:prstClr val="black"/>
                </a:solidFill>
              </a:rPr>
              <a:t>Do not download or install any software without permission</a:t>
            </a:r>
            <a:endParaRPr lang="en-US" dirty="0" smtClean="0"/>
          </a:p>
          <a:p>
            <a:r>
              <a:rPr lang="en-US" dirty="0" smtClean="0"/>
              <a:t>If you are unsure about anything ask first!</a:t>
            </a:r>
          </a:p>
          <a:p>
            <a:endParaRPr lang="en-US" dirty="0" smtClean="0"/>
          </a:p>
          <a:p>
            <a:endParaRPr lang="en-US" dirty="0"/>
          </a:p>
        </p:txBody>
      </p:sp>
      <p:sp>
        <p:nvSpPr>
          <p:cNvPr id="3" name="Title 2"/>
          <p:cNvSpPr>
            <a:spLocks noGrp="1"/>
          </p:cNvSpPr>
          <p:nvPr>
            <p:ph type="title"/>
          </p:nvPr>
        </p:nvSpPr>
        <p:spPr/>
        <p:txBody>
          <a:bodyPr>
            <a:normAutofit/>
          </a:bodyPr>
          <a:lstStyle/>
          <a:p>
            <a:pPr algn="ctr"/>
            <a:r>
              <a:rPr lang="en-US" sz="3600" dirty="0" smtClean="0"/>
              <a:t>Tips for following the teacher AUP</a:t>
            </a:r>
            <a:endParaRPr lang="en-US" sz="3600" dirty="0"/>
          </a:p>
        </p:txBody>
      </p:sp>
      <p:pic>
        <p:nvPicPr>
          <p:cNvPr id="9219" name="Picture 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188692" y="0"/>
            <a:ext cx="955308" cy="96043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0" y="0"/>
            <a:ext cx="957263" cy="96361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637840579"/>
      </p:ext>
    </p:extLst>
  </p:cSld>
  <p:clrMapOvr>
    <a:masterClrMapping/>
  </p:clrMapOvr>
  <mc:AlternateContent xmlns:mc="http://schemas.openxmlformats.org/markup-compatibility/2006">
    <mc:Choice xmlns="" xmlns:p14="http://schemas.microsoft.com/office/powerpoint/2010/main" Requires="p14">
      <p:transition spd="slow" p14:dur="2000" advTm="52018"/>
    </mc:Choice>
    <mc:Fallback>
      <p:transition spd="slow" advTm="52018"/>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dirty="0" smtClean="0"/>
              <a:t>Harford County Public Schools Technology Plan. (2011). </a:t>
            </a:r>
            <a:r>
              <a:rPr lang="en-US" i="1" dirty="0" smtClean="0"/>
              <a:t>Acceptable use policy for students. </a:t>
            </a:r>
            <a:r>
              <a:rPr lang="en-US" dirty="0" smtClean="0"/>
              <a:t>Retrieved from </a:t>
            </a:r>
            <a:r>
              <a:rPr lang="en-US" dirty="0">
                <a:hlinkClick r:id="rId2"/>
              </a:rPr>
              <a:t>http://</a:t>
            </a:r>
            <a:r>
              <a:rPr lang="en-US" dirty="0" smtClean="0">
                <a:hlinkClick r:id="rId2"/>
              </a:rPr>
              <a:t>www.hcps.org/departments/docs/technology/technologyplan.pdf</a:t>
            </a:r>
            <a:r>
              <a:rPr lang="en-US" dirty="0" smtClean="0"/>
              <a:t> </a:t>
            </a:r>
          </a:p>
          <a:p>
            <a:pPr marL="109728" indent="0">
              <a:buNone/>
            </a:pPr>
            <a:endParaRPr lang="en-US" dirty="0"/>
          </a:p>
          <a:p>
            <a:pPr marL="109728" indent="0">
              <a:buNone/>
            </a:pPr>
            <a:r>
              <a:rPr lang="en-US" dirty="0"/>
              <a:t>Harford County Public Schools Technology Plan. (2011). </a:t>
            </a:r>
            <a:r>
              <a:rPr lang="en-US" i="1" dirty="0"/>
              <a:t>Acceptable use policy for </a:t>
            </a:r>
            <a:r>
              <a:rPr lang="en-US" i="1" dirty="0" smtClean="0"/>
              <a:t>teachers. </a:t>
            </a:r>
            <a:r>
              <a:rPr lang="en-US" dirty="0"/>
              <a:t>Retrieved from </a:t>
            </a:r>
            <a:r>
              <a:rPr lang="en-US" dirty="0">
                <a:hlinkClick r:id="rId3" action="ppaction://hlinkfile"/>
              </a:rPr>
              <a:t>http://www.hcps.org/departments/docs/technology/technologyplan.pdf</a:t>
            </a:r>
            <a:r>
              <a:rPr lang="en-US" dirty="0"/>
              <a:t> </a:t>
            </a:r>
          </a:p>
          <a:p>
            <a:pPr marL="109728" indent="0">
              <a:buNone/>
            </a:pPr>
            <a:endParaRPr lang="en-US" dirty="0"/>
          </a:p>
        </p:txBody>
      </p:sp>
      <p:sp>
        <p:nvSpPr>
          <p:cNvPr id="3" name="Title 2"/>
          <p:cNvSpPr>
            <a:spLocks noGrp="1"/>
          </p:cNvSpPr>
          <p:nvPr>
            <p:ph type="title"/>
          </p:nvPr>
        </p:nvSpPr>
        <p:spPr/>
        <p:txBody>
          <a:bodyPr/>
          <a:lstStyle/>
          <a:p>
            <a:pPr algn="ctr"/>
            <a:r>
              <a:rPr lang="en-US" dirty="0" smtClean="0"/>
              <a:t>References</a:t>
            </a:r>
            <a:endParaRPr lang="en-US" dirty="0"/>
          </a:p>
        </p:txBody>
      </p:sp>
    </p:spTree>
    <p:extLst>
      <p:ext uri="{BB962C8B-B14F-4D97-AF65-F5344CB8AC3E}">
        <p14:creationId xmlns="" xmlns:p14="http://schemas.microsoft.com/office/powerpoint/2010/main" val="23614262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ctr">
              <a:buNone/>
            </a:pPr>
            <a:r>
              <a:rPr lang="en-US" dirty="0" smtClean="0"/>
              <a:t>AUP stands for Acceptable Use Policy</a:t>
            </a:r>
          </a:p>
          <a:p>
            <a:pPr algn="ctr">
              <a:buNone/>
            </a:pPr>
            <a:endParaRPr lang="en-US" dirty="0" smtClean="0"/>
          </a:p>
          <a:p>
            <a:r>
              <a:rPr lang="en-US" dirty="0" smtClean="0"/>
              <a:t>The AUP is an outline of procedures/rules to inform all students and employees how all telecommunications resources should be properly used in accordance to the educational goals of the school system.</a:t>
            </a:r>
          </a:p>
          <a:p>
            <a:endParaRPr lang="en-US" dirty="0" smtClean="0"/>
          </a:p>
          <a:p>
            <a:r>
              <a:rPr lang="en-US" dirty="0" smtClean="0"/>
              <a:t>There is a separate AUP for students and teachers. </a:t>
            </a:r>
          </a:p>
          <a:p>
            <a:pPr marL="109728" indent="0">
              <a:buNone/>
            </a:pPr>
            <a:endParaRPr lang="en-US" dirty="0" smtClean="0"/>
          </a:p>
          <a:p>
            <a:r>
              <a:rPr lang="en-US" dirty="0" smtClean="0"/>
              <a:t>Our AUP has three main sections: procedures, acceptable uses, and unacceptable uses. </a:t>
            </a:r>
          </a:p>
          <a:p>
            <a:endParaRPr lang="en-US" dirty="0" smtClean="0"/>
          </a:p>
          <a:p>
            <a:endParaRPr lang="en-US" dirty="0" smtClean="0"/>
          </a:p>
          <a:p>
            <a:pPr algn="ctr">
              <a:buNone/>
            </a:pPr>
            <a:endParaRPr lang="en-US" dirty="0"/>
          </a:p>
        </p:txBody>
      </p:sp>
      <p:sp>
        <p:nvSpPr>
          <p:cNvPr id="2" name="Title 1"/>
          <p:cNvSpPr>
            <a:spLocks noGrp="1"/>
          </p:cNvSpPr>
          <p:nvPr>
            <p:ph type="title"/>
          </p:nvPr>
        </p:nvSpPr>
        <p:spPr/>
        <p:txBody>
          <a:bodyPr/>
          <a:lstStyle/>
          <a:p>
            <a:pPr algn="ctr"/>
            <a:r>
              <a:rPr lang="en-US" dirty="0" smtClean="0"/>
              <a:t>What is an AUP?</a:t>
            </a:r>
            <a:endParaRPr lang="en-US" dirty="0"/>
          </a:p>
        </p:txBody>
      </p:sp>
      <p:pic>
        <p:nvPicPr>
          <p:cNvPr id="1026" name="Picture 2" descr="C:\Users\Christina\AppData\Local\Microsoft\Windows\Temporary Internet Files\Content.IE5\PJYGY8LS\MC900441902[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696200" y="228600"/>
            <a:ext cx="1198388" cy="1416050"/>
          </a:xfrm>
          <a:prstGeom prst="rect">
            <a:avLst/>
          </a:prstGeom>
          <a:noFill/>
          <a:extLst>
            <a:ext uri="{909E8E84-426E-40DD-AFC4-6F175D3DCCD1}">
              <a14:hiddenFill xmlns=""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39093" y="232450"/>
            <a:ext cx="1195387" cy="14144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 xmlns:p14="http://schemas.microsoft.com/office/powerpoint/2010/main" Requires="p14">
      <p:transition spd="slow" p14:dur="2000" advTm="36045"/>
    </mc:Choice>
    <mc:Fallback>
      <p:transition spd="slow" advTm="3604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Help make sure the telecommunications are used in a safe, legal, responsible, ethical, and efficient manner.</a:t>
            </a:r>
          </a:p>
          <a:p>
            <a:pPr>
              <a:buNone/>
            </a:pPr>
            <a:endParaRPr lang="en-US" dirty="0" smtClean="0"/>
          </a:p>
          <a:p>
            <a:r>
              <a:rPr lang="en-US" dirty="0" smtClean="0"/>
              <a:t>Not to impose restrictions but to create a safe and trusted learning environment.</a:t>
            </a:r>
          </a:p>
          <a:p>
            <a:endParaRPr lang="en-US" dirty="0" smtClean="0"/>
          </a:p>
          <a:p>
            <a:r>
              <a:rPr lang="en-US" dirty="0" smtClean="0"/>
              <a:t>To ensure the Internet is a safe learning environment. </a:t>
            </a:r>
          </a:p>
          <a:p>
            <a:endParaRPr lang="en-US" dirty="0" smtClean="0"/>
          </a:p>
          <a:p>
            <a:endParaRPr lang="en-US" dirty="0" smtClean="0"/>
          </a:p>
          <a:p>
            <a:endParaRPr lang="en-US" dirty="0"/>
          </a:p>
        </p:txBody>
      </p:sp>
      <p:sp>
        <p:nvSpPr>
          <p:cNvPr id="2" name="Title 1"/>
          <p:cNvSpPr>
            <a:spLocks noGrp="1"/>
          </p:cNvSpPr>
          <p:nvPr>
            <p:ph type="title"/>
          </p:nvPr>
        </p:nvSpPr>
        <p:spPr/>
        <p:txBody>
          <a:bodyPr/>
          <a:lstStyle/>
          <a:p>
            <a:pPr algn="ctr"/>
            <a:r>
              <a:rPr lang="en-US" dirty="0" smtClean="0"/>
              <a:t>Why do we have an AUP?</a:t>
            </a:r>
            <a:endParaRPr lang="en-US" dirty="0"/>
          </a:p>
        </p:txBody>
      </p:sp>
      <p:pic>
        <p:nvPicPr>
          <p:cNvPr id="11266" name="Picture 2" descr="C:\Users\Christina\AppData\Local\Microsoft\Windows\Temporary Internet Files\Content.IE5\CIGNHHTO\MC900048774[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772400" y="228600"/>
            <a:ext cx="1218489" cy="1237183"/>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26442"/>
    </mc:Choice>
    <mc:Fallback>
      <p:transition spd="slow" advTm="26442"/>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telecommunication technologies that are included in our AUP are: computers, e-mail, telephones, fax machines, and other wire or wireless technologies.</a:t>
            </a:r>
          </a:p>
          <a:p>
            <a:pPr>
              <a:buNone/>
            </a:pPr>
            <a:endParaRPr lang="en-US" dirty="0" smtClean="0"/>
          </a:p>
          <a:p>
            <a:r>
              <a:rPr lang="en-US" dirty="0" smtClean="0"/>
              <a:t>The Internet is also a large portion of the AUP.</a:t>
            </a:r>
            <a:endParaRPr lang="en-US" dirty="0"/>
          </a:p>
        </p:txBody>
      </p:sp>
      <p:sp>
        <p:nvSpPr>
          <p:cNvPr id="2" name="Title 1"/>
          <p:cNvSpPr>
            <a:spLocks noGrp="1"/>
          </p:cNvSpPr>
          <p:nvPr>
            <p:ph type="title"/>
          </p:nvPr>
        </p:nvSpPr>
        <p:spPr/>
        <p:txBody>
          <a:bodyPr>
            <a:normAutofit fontScale="90000"/>
          </a:bodyPr>
          <a:lstStyle/>
          <a:p>
            <a:pPr algn="ctr"/>
            <a:r>
              <a:rPr lang="en-US" dirty="0" smtClean="0"/>
              <a:t>What technologies are included in our AUP?</a:t>
            </a:r>
            <a:endParaRPr lang="en-US" dirty="0"/>
          </a:p>
        </p:txBody>
      </p:sp>
      <p:pic>
        <p:nvPicPr>
          <p:cNvPr id="2050" name="Picture 2" descr="C:\Program Files (x86)\Microsoft Office\MEDIA\CAGCAT10\j0285750.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5800" y="4674995"/>
            <a:ext cx="1824228" cy="1121054"/>
          </a:xfrm>
          <a:prstGeom prst="rect">
            <a:avLst/>
          </a:prstGeom>
          <a:noFill/>
          <a:extLst>
            <a:ext uri="{909E8E84-426E-40DD-AFC4-6F175D3DCCD1}">
              <a14:hiddenFill xmlns="" xmlns:a14="http://schemas.microsoft.com/office/drawing/2010/main">
                <a:solidFill>
                  <a:srgbClr val="FFFFFF"/>
                </a:solidFill>
              </a14:hiddenFill>
            </a:ext>
          </a:extLst>
        </p:spPr>
      </p:pic>
      <p:pic>
        <p:nvPicPr>
          <p:cNvPr id="2052" name="Picture 4" descr="C:\Users\Christina\AppData\Local\Microsoft\Windows\Temporary Internet Files\Content.IE5\00M68BA4\MP900438702[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743200" y="4843948"/>
            <a:ext cx="1353536" cy="898490"/>
          </a:xfrm>
          <a:prstGeom prst="rect">
            <a:avLst/>
          </a:prstGeom>
          <a:noFill/>
          <a:extLst>
            <a:ext uri="{909E8E84-426E-40DD-AFC4-6F175D3DCCD1}">
              <a14:hiddenFill xmlns="" xmlns:a14="http://schemas.microsoft.com/office/drawing/2010/main">
                <a:solidFill>
                  <a:srgbClr val="FFFFFF"/>
                </a:solidFill>
              </a14:hiddenFill>
            </a:ext>
          </a:extLst>
        </p:spPr>
      </p:pic>
      <p:pic>
        <p:nvPicPr>
          <p:cNvPr id="2054" name="Picture 6" descr="C:\Users\Christina\AppData\Local\Microsoft\Windows\Temporary Internet Files\Content.IE5\AKCVGBS2\MP900401800[1].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724400" y="4757873"/>
            <a:ext cx="1557873" cy="1038176"/>
          </a:xfrm>
          <a:prstGeom prst="rect">
            <a:avLst/>
          </a:prstGeom>
          <a:noFill/>
          <a:extLst>
            <a:ext uri="{909E8E84-426E-40DD-AFC4-6F175D3DCCD1}">
              <a14:hiddenFill xmlns="" xmlns:a14="http://schemas.microsoft.com/office/drawing/2010/main">
                <a:solidFill>
                  <a:srgbClr val="FFFFFF"/>
                </a:solidFill>
              </a14:hiddenFill>
            </a:ext>
          </a:extLst>
        </p:spPr>
      </p:pic>
      <p:pic>
        <p:nvPicPr>
          <p:cNvPr id="2055" name="Picture 7" descr="C:\Users\Christina\AppData\Local\Microsoft\Windows\Temporary Internet Files\Content.IE5\00M68BA4\MC900433906[1].pn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6781800" y="4549722"/>
            <a:ext cx="1371600" cy="13716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26339"/>
    </mc:Choice>
    <mc:Fallback>
      <p:transition spd="slow" advTm="26339"/>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r>
              <a:rPr lang="en-US" dirty="0" smtClean="0"/>
              <a:t>All employees signed the employee AUP when they were hired. The AUP can be found in our teacher handbook or on pages 115-120 at </a:t>
            </a:r>
            <a:r>
              <a:rPr lang="en-US" sz="2000" dirty="0">
                <a:hlinkClick r:id="rId2"/>
              </a:rPr>
              <a:t>http://www.hcps.org/departments/docs/technology/technologyplan.pdf</a:t>
            </a:r>
            <a:r>
              <a:rPr lang="en-US" sz="2000" dirty="0"/>
              <a:t> </a:t>
            </a:r>
          </a:p>
          <a:p>
            <a:pPr marL="109728" indent="0">
              <a:buNone/>
            </a:pPr>
            <a:endParaRPr lang="en-US" sz="2200" dirty="0" smtClean="0"/>
          </a:p>
          <a:p>
            <a:pPr>
              <a:buNone/>
            </a:pPr>
            <a:endParaRPr lang="en-US" dirty="0" smtClean="0"/>
          </a:p>
          <a:p>
            <a:r>
              <a:rPr lang="en-US" dirty="0" smtClean="0"/>
              <a:t>All students and parents must sign the AUP brochure every school year. The student AUP is given to the students in the  Policies and Procedure brochure they receive each school year.</a:t>
            </a:r>
          </a:p>
          <a:p>
            <a:pPr marL="109728" indent="0">
              <a:buNone/>
            </a:pPr>
            <a:endParaRPr lang="en-US" dirty="0" smtClean="0"/>
          </a:p>
          <a:p>
            <a:r>
              <a:rPr lang="en-US" dirty="0" smtClean="0"/>
              <a:t>All students and employees </a:t>
            </a:r>
            <a:r>
              <a:rPr lang="en-US" sz="2400" dirty="0" smtClean="0"/>
              <a:t>must sign the AUP </a:t>
            </a:r>
            <a:r>
              <a:rPr lang="en-US" dirty="0" smtClean="0"/>
              <a:t>before they use any type of telecommunication technology. </a:t>
            </a:r>
          </a:p>
        </p:txBody>
      </p:sp>
      <p:sp>
        <p:nvSpPr>
          <p:cNvPr id="2" name="Title 1"/>
          <p:cNvSpPr>
            <a:spLocks noGrp="1"/>
          </p:cNvSpPr>
          <p:nvPr>
            <p:ph type="title"/>
          </p:nvPr>
        </p:nvSpPr>
        <p:spPr/>
        <p:txBody>
          <a:bodyPr>
            <a:normAutofit/>
          </a:bodyPr>
          <a:lstStyle/>
          <a:p>
            <a:pPr algn="ctr"/>
            <a:r>
              <a:rPr lang="en-US" dirty="0" smtClean="0"/>
              <a:t>Where can I find our AUP?</a:t>
            </a:r>
            <a:endParaRPr lang="en-US" dirty="0"/>
          </a:p>
        </p:txBody>
      </p:sp>
      <p:pic>
        <p:nvPicPr>
          <p:cNvPr id="3076" name="Picture 4" descr="C:\Users\Christina\AppData\Local\Microsoft\Windows\Temporary Internet Files\Content.IE5\00M68BA4\MC900432541[1].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6777" y="990600"/>
            <a:ext cx="930330" cy="825406"/>
          </a:xfrm>
          <a:prstGeom prst="rect">
            <a:avLst/>
          </a:prstGeom>
          <a:noFill/>
          <a:extLst>
            <a:ext uri="{909E8E84-426E-40DD-AFC4-6F175D3DCCD1}">
              <a14:hiddenFill xmlns="" xmlns:a14="http://schemas.microsoft.com/office/drawing/2010/main">
                <a:solidFill>
                  <a:srgbClr val="FFFFFF"/>
                </a:solidFill>
              </a14:hiddenFill>
            </a:ext>
          </a:extLst>
        </p:spPr>
      </p:pic>
      <p:pic>
        <p:nvPicPr>
          <p:cNvPr id="3077" name="Picture 5" descr="C:\Users\Christina\AppData\Local\Microsoft\Windows\Temporary Internet Files\Content.IE5\AKCVGBS2\MC900432540[1].pn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8077200" y="912309"/>
            <a:ext cx="932688" cy="827497"/>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47120"/>
    </mc:Choice>
    <mc:Fallback>
      <p:transition spd="slow" advTm="4712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Failure to adhere to the AUP will result in disciplinary action. </a:t>
            </a:r>
          </a:p>
          <a:p>
            <a:pPr>
              <a:buNone/>
            </a:pPr>
            <a:endParaRPr lang="en-US" dirty="0" smtClean="0"/>
          </a:p>
          <a:p>
            <a:pPr lvl="1"/>
            <a:r>
              <a:rPr lang="en-US" dirty="0" smtClean="0"/>
              <a:t>Telecommunications use is privilege and can be revoked. </a:t>
            </a:r>
          </a:p>
          <a:p>
            <a:pPr lvl="1">
              <a:buNone/>
            </a:pPr>
            <a:endParaRPr lang="en-US" dirty="0" smtClean="0"/>
          </a:p>
          <a:p>
            <a:pPr lvl="1"/>
            <a:r>
              <a:rPr lang="en-US" dirty="0" smtClean="0"/>
              <a:t>Willingly misusing the technology can lead to serious disciplinary action and/or criminal prosecution under applicable local, state, and federal law. </a:t>
            </a:r>
          </a:p>
          <a:p>
            <a:pPr lvl="1"/>
            <a:endParaRPr lang="en-US" dirty="0" smtClean="0"/>
          </a:p>
          <a:p>
            <a:pPr lvl="1" algn="ctr">
              <a:buNone/>
            </a:pPr>
            <a:r>
              <a:rPr lang="en-US" dirty="0" smtClean="0"/>
              <a:t>**The school system has the right to monitor equipment, systems and network traffic at any time. They reserve the right to audit networks and systems to ensure compliance with the AUP.**</a:t>
            </a:r>
          </a:p>
        </p:txBody>
      </p:sp>
      <p:sp>
        <p:nvSpPr>
          <p:cNvPr id="3" name="Title 2"/>
          <p:cNvSpPr>
            <a:spLocks noGrp="1"/>
          </p:cNvSpPr>
          <p:nvPr>
            <p:ph type="title"/>
          </p:nvPr>
        </p:nvSpPr>
        <p:spPr/>
        <p:txBody>
          <a:bodyPr>
            <a:normAutofit fontScale="90000"/>
          </a:bodyPr>
          <a:lstStyle/>
          <a:p>
            <a:pPr algn="ctr"/>
            <a:r>
              <a:rPr lang="en-US" dirty="0" smtClean="0"/>
              <a:t>Consequences of not following the AUP (teachers &amp; students)</a:t>
            </a:r>
            <a:endParaRPr lang="en-US" dirty="0"/>
          </a:p>
        </p:txBody>
      </p:sp>
      <p:pic>
        <p:nvPicPr>
          <p:cNvPr id="4102" name="Picture 6" descr="C:\Users\Christina\AppData\Local\Microsoft\Windows\Temporary Internet Files\Content.IE5\CIGNHHTO\MP900431217[1].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821786" y="5407720"/>
            <a:ext cx="1143000" cy="1306285"/>
          </a:xfrm>
          <a:prstGeom prst="rect">
            <a:avLst/>
          </a:prstGeom>
          <a:noFill/>
          <a:extLst>
            <a:ext uri="{909E8E84-426E-40DD-AFC4-6F175D3DCCD1}">
              <a14:hiddenFill xmlns="" xmlns:a14="http://schemas.microsoft.com/office/drawing/2010/main">
                <a:solidFill>
                  <a:srgbClr val="FFFFFF"/>
                </a:solidFill>
              </a14:hiddenFill>
            </a:ext>
          </a:extLst>
        </p:spPr>
      </p:pic>
      <p:pic>
        <p:nvPicPr>
          <p:cNvPr id="4103" name="Picture 7" descr="C:\Users\Christina\AppData\Local\Microsoft\Windows\Temporary Internet Files\Content.IE5\00M68BA4\MP900400849[1].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04603" y="1600200"/>
            <a:ext cx="1378997" cy="918972"/>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47955"/>
    </mc:Choice>
    <mc:Fallback>
      <p:transition spd="slow" advTm="47955"/>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525963"/>
          </a:xfrm>
        </p:spPr>
        <p:txBody>
          <a:bodyPr>
            <a:normAutofit/>
          </a:bodyPr>
          <a:lstStyle/>
          <a:p>
            <a:pPr marL="624078" indent="-514350">
              <a:buAutoNum type="arabicPeriod"/>
            </a:pPr>
            <a:r>
              <a:rPr lang="en-US" dirty="0" smtClean="0"/>
              <a:t>Telecommunication technology should be used for only school or job related purposes. </a:t>
            </a:r>
          </a:p>
          <a:p>
            <a:pPr marL="624078" indent="-514350">
              <a:buAutoNum type="arabicPeriod"/>
            </a:pPr>
            <a:r>
              <a:rPr lang="en-US" dirty="0" smtClean="0"/>
              <a:t>Employees should observe all copyright laws.</a:t>
            </a:r>
          </a:p>
          <a:p>
            <a:pPr marL="624078" indent="-514350">
              <a:buAutoNum type="arabicPeriod"/>
            </a:pPr>
            <a:r>
              <a:rPr lang="en-US" dirty="0" smtClean="0"/>
              <a:t>Nothing is private. </a:t>
            </a:r>
            <a:r>
              <a:rPr lang="en-US" smtClean="0"/>
              <a:t>School </a:t>
            </a:r>
            <a:r>
              <a:rPr lang="en-US" dirty="0" smtClean="0"/>
              <a:t>officials can and will search email or data on all district computers at any time. </a:t>
            </a:r>
          </a:p>
          <a:p>
            <a:pPr marL="624078" indent="-514350">
              <a:buAutoNum type="arabicPeriod"/>
            </a:pPr>
            <a:r>
              <a:rPr lang="en-US" dirty="0" smtClean="0"/>
              <a:t>Keep passwords safe. Never share passwords. </a:t>
            </a:r>
          </a:p>
          <a:p>
            <a:pPr marL="624078" indent="-514350">
              <a:buAutoNum type="arabicPeriod"/>
            </a:pPr>
            <a:endParaRPr lang="en-US" dirty="0"/>
          </a:p>
        </p:txBody>
      </p:sp>
      <p:sp>
        <p:nvSpPr>
          <p:cNvPr id="3" name="Title 2"/>
          <p:cNvSpPr>
            <a:spLocks noGrp="1"/>
          </p:cNvSpPr>
          <p:nvPr>
            <p:ph type="title"/>
          </p:nvPr>
        </p:nvSpPr>
        <p:spPr/>
        <p:txBody>
          <a:bodyPr>
            <a:normAutofit fontScale="90000"/>
          </a:bodyPr>
          <a:lstStyle/>
          <a:p>
            <a:pPr algn="ctr"/>
            <a:r>
              <a:rPr lang="en-US" dirty="0" smtClean="0"/>
              <a:t>Teacher AUP Procedures </a:t>
            </a:r>
            <a:br>
              <a:rPr lang="en-US" dirty="0" smtClean="0"/>
            </a:br>
            <a:r>
              <a:rPr lang="en-US" sz="3100" dirty="0" smtClean="0"/>
              <a:t>(for the use of telecommunication resources)</a:t>
            </a:r>
            <a:endParaRPr lang="en-US" sz="3100" dirty="0"/>
          </a:p>
        </p:txBody>
      </p:sp>
      <p:pic>
        <p:nvPicPr>
          <p:cNvPr id="5124" name="Picture 4" descr="C:\Users\Christina\AppData\Local\Microsoft\Windows\Temporary Internet Files\Content.IE5\PJYGY8LS\MP900385425[1].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086600" y="4876800"/>
            <a:ext cx="1306286" cy="182880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mc:AlternateContent xmlns:mc="http://schemas.openxmlformats.org/markup-compatibility/2006">
    <mc:Choice xmlns="" xmlns:p14="http://schemas.microsoft.com/office/powerpoint/2010/main" Requires="p14">
      <p:transition spd="slow" p14:dur="2000" advTm="37659"/>
    </mc:Choice>
    <mc:Fallback>
      <p:transition spd="slow" advTm="37659"/>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525963"/>
          </a:xfrm>
        </p:spPr>
        <p:txBody>
          <a:bodyPr>
            <a:normAutofit fontScale="92500" lnSpcReduction="10000"/>
          </a:bodyPr>
          <a:lstStyle/>
          <a:p>
            <a:pPr marL="624078" indent="-514350">
              <a:buFont typeface="+mj-lt"/>
              <a:buAutoNum type="arabicPeriod" startAt="5"/>
            </a:pPr>
            <a:r>
              <a:rPr lang="en-US" dirty="0" smtClean="0"/>
              <a:t>Never let students work on the Internet without supervision.</a:t>
            </a:r>
          </a:p>
          <a:p>
            <a:pPr marL="624078" indent="-514350">
              <a:buFont typeface="+mj-lt"/>
              <a:buAutoNum type="arabicPeriod" startAt="5"/>
            </a:pPr>
            <a:r>
              <a:rPr lang="en-US" dirty="0" smtClean="0"/>
              <a:t>Damage caused by intentional misuse will be charged to the employee. </a:t>
            </a:r>
          </a:p>
          <a:p>
            <a:pPr marL="624078" indent="-514350">
              <a:buFont typeface="+mj-lt"/>
              <a:buAutoNum type="arabicPeriod" startAt="5"/>
            </a:pPr>
            <a:r>
              <a:rPr lang="en-US" dirty="0" smtClean="0"/>
              <a:t>Do not transmit credential information about students without proper safeguards. </a:t>
            </a:r>
          </a:p>
          <a:p>
            <a:pPr marL="624078" indent="-514350">
              <a:buFont typeface="+mj-lt"/>
              <a:buAutoNum type="arabicPeriod" startAt="5"/>
            </a:pPr>
            <a:r>
              <a:rPr lang="en-US" dirty="0" smtClean="0"/>
              <a:t>Cannot download or install software.</a:t>
            </a:r>
          </a:p>
          <a:p>
            <a:pPr marL="624078" indent="-514350">
              <a:buFont typeface="+mj-lt"/>
              <a:buAutoNum type="arabicPeriod" startAt="5"/>
            </a:pPr>
            <a:r>
              <a:rPr lang="en-US" dirty="0" smtClean="0"/>
              <a:t>Demonstrate responsible and ethical behavior when using the school systems equipment.</a:t>
            </a:r>
          </a:p>
          <a:p>
            <a:pPr marL="624078" indent="-514350">
              <a:buFont typeface="+mj-lt"/>
              <a:buAutoNum type="arabicPeriod" startAt="5"/>
            </a:pPr>
            <a:r>
              <a:rPr lang="en-US" dirty="0" smtClean="0"/>
              <a:t>Only school email is authorized for use on the school computers.</a:t>
            </a:r>
          </a:p>
          <a:p>
            <a:pPr marL="624078" indent="-514350">
              <a:buFont typeface="+mj-lt"/>
              <a:buAutoNum type="arabicPeriod" startAt="5"/>
            </a:pPr>
            <a:endParaRPr lang="en-US" dirty="0" smtClean="0"/>
          </a:p>
          <a:p>
            <a:pPr marL="624078" indent="-514350">
              <a:buFont typeface="+mj-lt"/>
              <a:buAutoNum type="arabicPeriod" startAt="5"/>
            </a:pPr>
            <a:endParaRPr lang="en-US" dirty="0" smtClean="0"/>
          </a:p>
          <a:p>
            <a:pPr marL="624078" indent="-514350">
              <a:buFont typeface="+mj-lt"/>
              <a:buAutoNum type="arabicPeriod" startAt="5"/>
            </a:pPr>
            <a:endParaRPr lang="en-US" dirty="0" smtClean="0"/>
          </a:p>
          <a:p>
            <a:pPr>
              <a:buNone/>
            </a:pPr>
            <a:endParaRPr lang="en-US" dirty="0" smtClean="0"/>
          </a:p>
        </p:txBody>
      </p:sp>
      <p:sp>
        <p:nvSpPr>
          <p:cNvPr id="3" name="Title 2"/>
          <p:cNvSpPr>
            <a:spLocks noGrp="1"/>
          </p:cNvSpPr>
          <p:nvPr>
            <p:ph type="title"/>
          </p:nvPr>
        </p:nvSpPr>
        <p:spPr/>
        <p:txBody>
          <a:bodyPr>
            <a:normAutofit fontScale="90000"/>
          </a:bodyPr>
          <a:lstStyle/>
          <a:p>
            <a:pPr algn="ctr"/>
            <a:r>
              <a:rPr lang="en-US" dirty="0" smtClean="0">
                <a:solidFill>
                  <a:srgbClr val="464646"/>
                </a:solidFill>
              </a:rPr>
              <a:t>Teacher AUP </a:t>
            </a:r>
            <a:r>
              <a:rPr lang="en-US" dirty="0">
                <a:solidFill>
                  <a:srgbClr val="464646"/>
                </a:solidFill>
              </a:rPr>
              <a:t>Procedures </a:t>
            </a:r>
            <a:br>
              <a:rPr lang="en-US" dirty="0">
                <a:solidFill>
                  <a:srgbClr val="464646"/>
                </a:solidFill>
              </a:rPr>
            </a:br>
            <a:r>
              <a:rPr lang="en-US" sz="3100" dirty="0">
                <a:solidFill>
                  <a:srgbClr val="464646"/>
                </a:solidFill>
              </a:rPr>
              <a:t>(for the use of telecommunications resources)</a:t>
            </a:r>
            <a:endParaRPr lang="en-US" dirty="0"/>
          </a:p>
        </p:txBody>
      </p:sp>
    </p:spTree>
  </p:cSld>
  <p:clrMapOvr>
    <a:masterClrMapping/>
  </p:clrMapOvr>
  <mc:AlternateContent xmlns:mc="http://schemas.openxmlformats.org/markup-compatibility/2006">
    <mc:Choice xmlns="" xmlns:p14="http://schemas.microsoft.com/office/powerpoint/2010/main" Requires="p14">
      <p:transition spd="slow" p14:dur="2000" advTm="43746"/>
    </mc:Choice>
    <mc:Fallback>
      <p:transition spd="slow" advTm="43746"/>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Using equipment for school/job related activities</a:t>
            </a:r>
          </a:p>
          <a:p>
            <a:r>
              <a:rPr lang="en-US" dirty="0" smtClean="0"/>
              <a:t>Showing respect and taking care of equipment</a:t>
            </a:r>
          </a:p>
          <a:p>
            <a:r>
              <a:rPr lang="en-US" dirty="0" smtClean="0"/>
              <a:t>Observing all copyright laws</a:t>
            </a:r>
          </a:p>
          <a:p>
            <a:r>
              <a:rPr lang="en-US" dirty="0" smtClean="0"/>
              <a:t>Communicating with others in a courteous and professional manner</a:t>
            </a:r>
          </a:p>
          <a:p>
            <a:r>
              <a:rPr lang="en-US" dirty="0" smtClean="0"/>
              <a:t>Reporting to principal of any e-mail message which threatens to endanger the safety of students, employees, or other persons</a:t>
            </a:r>
            <a:endParaRPr lang="en-US" dirty="0"/>
          </a:p>
        </p:txBody>
      </p:sp>
      <p:sp>
        <p:nvSpPr>
          <p:cNvPr id="3" name="Title 2"/>
          <p:cNvSpPr>
            <a:spLocks noGrp="1"/>
          </p:cNvSpPr>
          <p:nvPr>
            <p:ph type="title"/>
          </p:nvPr>
        </p:nvSpPr>
        <p:spPr/>
        <p:txBody>
          <a:bodyPr>
            <a:normAutofit/>
          </a:bodyPr>
          <a:lstStyle/>
          <a:p>
            <a:pPr algn="ctr"/>
            <a:r>
              <a:rPr lang="en-US" dirty="0" smtClean="0"/>
              <a:t>Teacher Acceptable Uses</a:t>
            </a:r>
            <a:endParaRPr lang="en-US" dirty="0"/>
          </a:p>
        </p:txBody>
      </p:sp>
      <p:pic>
        <p:nvPicPr>
          <p:cNvPr id="1331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848600" y="381000"/>
            <a:ext cx="785813" cy="8413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mc:Choice xmlns="" xmlns:p14="http://schemas.microsoft.com/office/powerpoint/2010/main" Requires="p14">
      <p:transition spd="slow" p14:dur="2000" advTm="31286"/>
    </mc:Choice>
    <mc:Fallback>
      <p:transition spd="slow" advTm="31286"/>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273</TotalTime>
  <Words>876</Words>
  <Application>Microsoft Office PowerPoint</Application>
  <PresentationFormat>On-screen Show (4:3)</PresentationFormat>
  <Paragraphs>98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AUP</vt:lpstr>
      <vt:lpstr>What is an AUP?</vt:lpstr>
      <vt:lpstr>Why do we have an AUP?</vt:lpstr>
      <vt:lpstr>What technologies are included in our AUP?</vt:lpstr>
      <vt:lpstr>Where can I find our AUP?</vt:lpstr>
      <vt:lpstr>Consequences of not following the AUP (teachers &amp; students)</vt:lpstr>
      <vt:lpstr>Teacher AUP Procedures  (for the use of telecommunication resources)</vt:lpstr>
      <vt:lpstr>Teacher AUP Procedures  (for the use of telecommunications resources)</vt:lpstr>
      <vt:lpstr>Teacher Acceptable Uses</vt:lpstr>
      <vt:lpstr>Teacher Unacceptable Uses</vt:lpstr>
      <vt:lpstr>Student Acceptable Uses</vt:lpstr>
      <vt:lpstr>Student Unacceptable Uses</vt:lpstr>
      <vt:lpstr>Tips for implementing student AUP in your classroom</vt:lpstr>
      <vt:lpstr>Tips for following the teacher AUP</vt:lpstr>
      <vt:lpstr>References</vt:lpstr>
    </vt:vector>
  </TitlesOfParts>
  <Company>Harford County Public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OTIS</dc:creator>
  <cp:lastModifiedBy>Christina</cp:lastModifiedBy>
  <cp:revision>49</cp:revision>
  <dcterms:created xsi:type="dcterms:W3CDTF">2011-09-28T14:50:37Z</dcterms:created>
  <dcterms:modified xsi:type="dcterms:W3CDTF">2013-04-08T23:08:45Z</dcterms:modified>
</cp:coreProperties>
</file>